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86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75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982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3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06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78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66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83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63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905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C329D-2F3E-4C22-8192-F0745E5BA576}" type="datetimeFigureOut">
              <a:rPr lang="vi-VN" smtClean="0"/>
              <a:t>13/01/2020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BD4ED-54C6-4BA1-9AF9-58A88FF612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31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gif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gif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856" y="77747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Courier New" pitchFamily="49" charset="0"/>
                <a:cs typeface="Courier New" pitchFamily="49" charset="0"/>
              </a:rPr>
              <a:t>UNIT</a:t>
            </a:r>
            <a:endParaRPr lang="vi-VN" sz="54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92080" y="332656"/>
            <a:ext cx="1728192" cy="1728192"/>
            <a:chOff x="3203848" y="1412776"/>
            <a:chExt cx="1728192" cy="1728192"/>
          </a:xfrm>
        </p:grpSpPr>
        <p:sp>
          <p:nvSpPr>
            <p:cNvPr id="6" name="Oval 5"/>
            <p:cNvSpPr/>
            <p:nvPr/>
          </p:nvSpPr>
          <p:spPr>
            <a:xfrm>
              <a:off x="3203848" y="1412776"/>
              <a:ext cx="1728192" cy="1728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Oval 6"/>
            <p:cNvSpPr/>
            <p:nvPr/>
          </p:nvSpPr>
          <p:spPr>
            <a:xfrm>
              <a:off x="3356248" y="1565176"/>
              <a:ext cx="1431776" cy="1431776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800" dirty="0" smtClean="0"/>
                <a:t>8</a:t>
              </a:r>
              <a:endParaRPr lang="vi-VN" sz="8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3920" y="1916832"/>
            <a:ext cx="87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ourier New" pitchFamily="49" charset="0"/>
                <a:cs typeface="Courier New" pitchFamily="49" charset="0"/>
              </a:rPr>
              <a:t>English speaking countries </a:t>
            </a:r>
            <a:endParaRPr lang="vi-VN"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32393">
            <a:off x="760238" y="628543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THUHA X NGOCLINH X MAILY X YENVY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2714065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Getting started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4" name="TiengGoBanPhim-V.A-3247569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307.08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0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7869"/>
      </p:ext>
    </p:extLst>
  </p:cSld>
  <p:clrMapOvr>
    <a:masterClrMapping/>
  </p:clrMapOvr>
  <p:transition spd="slow">
    <p:randomBar dir="vert"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Arrow 11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KOREA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2" name="Picture 2" descr="Kết quả hình ảnh cho ko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62389"/>
            <a:ext cx="3149825" cy="176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Ddu Du Ddu Du - BLACKPINK (NhacPr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3366655"/>
            <a:ext cx="609600" cy="609600"/>
          </a:xfrm>
          <a:prstGeom prst="rect">
            <a:avLst/>
          </a:prstGeom>
        </p:spPr>
      </p:pic>
      <p:pic>
        <p:nvPicPr>
          <p:cNvPr id="5124" name="Picture 4" descr="Kết quả hình ảnh cho quá dễ luô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21" y="3344017"/>
            <a:ext cx="3727648" cy="19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04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1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CANADA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146" name="Picture 2" descr="Kết quả hình ảnh cho ca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38336"/>
            <a:ext cx="2763159" cy="1842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ết quả hình ảnh cho ca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23" y="3041995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ết quả hình ảnh cho gif funn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6" y="3348743"/>
            <a:ext cx="3048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2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ourier New" pitchFamily="49" charset="0"/>
                <a:cs typeface="Courier New" pitchFamily="49" charset="0"/>
              </a:rPr>
              <a:t>I</a:t>
            </a:r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TALY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 descr="Kết quả hình ảnh cho it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65302"/>
            <a:ext cx="2697739" cy="183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piz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54" y="2919437"/>
            <a:ext cx="2599631" cy="194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gif funn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56" y="3167667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3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JAPAN</a:t>
            </a:r>
          </a:p>
        </p:txBody>
      </p:sp>
      <p:pic>
        <p:nvPicPr>
          <p:cNvPr id="8196" name="Picture 4" descr="Kết quả hình ảnh cho japan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91" y="938337"/>
            <a:ext cx="2903690" cy="1814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No Uta - Satoko Yamano [128kbps_MP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3395464"/>
            <a:ext cx="609600" cy="609600"/>
          </a:xfrm>
          <a:prstGeom prst="rect">
            <a:avLst/>
          </a:prstGeom>
        </p:spPr>
      </p:pic>
      <p:pic>
        <p:nvPicPr>
          <p:cNvPr id="8198" name="Picture 6" descr="Kết quả hình ảnh cho cona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63" y="3284984"/>
            <a:ext cx="35988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95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THE USA</a:t>
            </a:r>
          </a:p>
        </p:txBody>
      </p:sp>
      <p:pic>
        <p:nvPicPr>
          <p:cNvPr id="9218" name="Picture 2" descr="Kết quả hình ảnh cho the usa pl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72" y="938338"/>
            <a:ext cx="2777868" cy="198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ết quả hình ảnh cho the usa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95" y="3027715"/>
            <a:ext cx="2747245" cy="1849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ết quả hình ảnh cho fast foo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06" y="3283243"/>
            <a:ext cx="3363539" cy="30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22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5940152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MEXICO</a:t>
            </a:r>
          </a:p>
        </p:txBody>
      </p:sp>
      <p:pic>
        <p:nvPicPr>
          <p:cNvPr id="10244" name="Picture 4" descr="Kết quả hình ảnh cho mexico traditional cost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36" y="918535"/>
            <a:ext cx="1524000" cy="223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ết quả hình ảnh cho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11624"/>
            <a:ext cx="2608176" cy="1773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ết quả hình ảnh cho mexico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3243"/>
            <a:ext cx="33874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1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ết quả hình ảnh cho hà lan amsterd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38337"/>
            <a:ext cx="2304256" cy="184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5724128" y="263691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NETHERLAND</a:t>
            </a:r>
          </a:p>
        </p:txBody>
      </p:sp>
      <p:pic>
        <p:nvPicPr>
          <p:cNvPr id="11270" name="Picture 6" descr="Kết quả hình ảnh cho hà lan mắt biếc lúc nh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61981"/>
            <a:ext cx="2880319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ết quả hình ảnh cho cối xay gió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92" y="3251428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92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3645024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THANKS FOR LISTENING .....</a:t>
            </a:r>
            <a:endParaRPr lang="vi-VN" sz="36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9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  <p:sndAc>
          <p:stSnd>
            <p:snd r:embed="rId2" name="applause.wav"/>
          </p:stSnd>
        </p:sndAc>
      </p:transition>
    </mc:Choice>
    <mc:Fallback>
      <p:transition spd="slow">
        <p:push dir="u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1. Listen and read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92696"/>
            <a:ext cx="87849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/>
              <a:t>Nick:</a:t>
            </a:r>
            <a:r>
              <a:rPr lang="vi-VN" dirty="0" smtClean="0"/>
              <a:t> 	How’s your international summer camp going, Phong?</a:t>
            </a:r>
          </a:p>
          <a:p>
            <a:r>
              <a:rPr lang="vi-VN" b="1" i="1" dirty="0" smtClean="0"/>
              <a:t>Phong:</a:t>
            </a:r>
            <a:r>
              <a:rPr lang="vi-VN" dirty="0" smtClean="0"/>
              <a:t>	Awesome, just awesome.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You sound so happy. What do you like about it?</a:t>
            </a:r>
          </a:p>
          <a:p>
            <a:r>
              <a:rPr lang="vi-VN" b="1" i="1" dirty="0" smtClean="0"/>
              <a:t>Phong: </a:t>
            </a:r>
            <a:r>
              <a:rPr lang="vi-VN" dirty="0" smtClean="0"/>
              <a:t>	It’s hard to say. Everything’s wonderful: the friends I’ve made, the places 	I’ve visited, the activities....</a:t>
            </a:r>
            <a:br>
              <a:rPr lang="vi-VN" dirty="0" smtClean="0"/>
            </a:br>
            <a:r>
              <a:rPr lang="vi-VN" b="1" i="1" dirty="0" smtClean="0"/>
              <a:t>Nick: </a:t>
            </a:r>
            <a:r>
              <a:rPr lang="vi-VN" dirty="0" smtClean="0"/>
              <a:t>	Oh...Your English has improved a lot!</a:t>
            </a:r>
          </a:p>
          <a:p>
            <a:r>
              <a:rPr lang="vi-VN" b="1" i="1" dirty="0" smtClean="0"/>
              <a:t>Phong: </a:t>
            </a:r>
            <a:r>
              <a:rPr lang="vi-VN" dirty="0" smtClean="0"/>
              <a:t>	Absolutely. I use English everyday, with people from different countries.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Where are they from?</a:t>
            </a:r>
          </a:p>
          <a:p>
            <a:r>
              <a:rPr lang="vi-VN" b="1" i="1" dirty="0" smtClean="0"/>
              <a:t>Phong: </a:t>
            </a:r>
            <a:r>
              <a:rPr lang="vi-VN" dirty="0" smtClean="0"/>
              <a:t>	Everywhere! Places like India, Canada... English is also an official language 	here in Singapore.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Right. Have you made any friends from English speaking countries?</a:t>
            </a:r>
          </a:p>
          <a:p>
            <a:r>
              <a:rPr lang="vi-VN" b="1" i="1" dirty="0" smtClean="0"/>
              <a:t>Phong:</a:t>
            </a:r>
            <a:r>
              <a:rPr lang="vi-VN" dirty="0" smtClean="0"/>
              <a:t>	I’m in a team with two boys from Australia and a girl from the USA.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Do you have difficulty understanding them?</a:t>
            </a:r>
          </a:p>
          <a:p>
            <a:r>
              <a:rPr lang="vi-VN" b="1" i="1" dirty="0" smtClean="0"/>
              <a:t>Phong:</a:t>
            </a:r>
            <a:r>
              <a:rPr lang="vi-VN" dirty="0" smtClean="0"/>
              <a:t>	I found it difficult to understand them at first. Perhaps it’s because of their 	accent, but it’s OK now.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It’s great that you can practise English with native speakers. When are you 	back?</a:t>
            </a:r>
          </a:p>
          <a:p>
            <a:r>
              <a:rPr lang="vi-VN" b="1" i="1" dirty="0" smtClean="0"/>
              <a:t>Phong: </a:t>
            </a:r>
            <a:r>
              <a:rPr lang="vi-VN" dirty="0" smtClean="0"/>
              <a:t>	Our camp closes on July 15</a:t>
            </a:r>
            <a:r>
              <a:rPr lang="vi-VN" baseline="30000" dirty="0" smtClean="0"/>
              <a:t>th</a:t>
            </a:r>
            <a:r>
              <a:rPr lang="vi-VN" dirty="0" smtClean="0"/>
              <a:t> and I take the night flight home the same day.</a:t>
            </a:r>
          </a:p>
          <a:p>
            <a:r>
              <a:rPr lang="vi-VN" b="1" i="1" dirty="0" smtClean="0"/>
              <a:t>Nick:</a:t>
            </a:r>
            <a:r>
              <a:rPr lang="vi-VN" dirty="0" smtClean="0"/>
              <a:t>	Looking forward to seeing you then. Enjoy!</a:t>
            </a:r>
          </a:p>
          <a:p>
            <a:r>
              <a:rPr lang="vi-VN" b="1" i="1" dirty="0" smtClean="0"/>
              <a:t>Phong:</a:t>
            </a:r>
            <a:r>
              <a:rPr lang="vi-VN" dirty="0" smtClean="0"/>
              <a:t>	I will. Thanks. Bye. </a:t>
            </a:r>
          </a:p>
          <a:p>
            <a:endParaRPr lang="vi-VN" dirty="0"/>
          </a:p>
        </p:txBody>
      </p:sp>
      <p:pic>
        <p:nvPicPr>
          <p:cNvPr id="10" name="TV error effect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821.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-2736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1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935" y="276958"/>
            <a:ext cx="8883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a. Find a word or an expression from the conversation which you use when you....</a:t>
            </a:r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2935" y="1124744"/>
            <a:ext cx="60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1. think something is wonderful </a:t>
            </a:r>
            <a:endParaRPr lang="vi-VN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267580"/>
            <a:ext cx="60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vi-VN" dirty="0" smtClean="0">
                <a:latin typeface="Courier New" pitchFamily="49" charset="0"/>
                <a:cs typeface="Courier New" pitchFamily="49" charset="0"/>
              </a:rPr>
              <a:t>. agree with somebody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935" y="3563724"/>
            <a:ext cx="60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3. cannot decide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935" y="4859868"/>
            <a:ext cx="60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4. are not sure about something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111545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u="sng" dirty="0" smtClean="0">
                <a:latin typeface="Courier New" pitchFamily="49" charset="0"/>
                <a:cs typeface="Courier New" pitchFamily="49" charset="0"/>
              </a:rPr>
              <a:t>Awesome, just awesome!</a:t>
            </a:r>
            <a:endParaRPr lang="vi-VN" u="sng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22675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u="sng" dirty="0" smtClean="0">
                <a:latin typeface="Courier New" pitchFamily="49" charset="0"/>
                <a:cs typeface="Courier New" pitchFamily="49" charset="0"/>
              </a:rPr>
              <a:t>Absolutely/Right </a:t>
            </a:r>
            <a:endParaRPr lang="vi-VN" u="sng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35637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u="sng" dirty="0" smtClean="0">
                <a:latin typeface="Courier New" pitchFamily="49" charset="0"/>
                <a:cs typeface="Courier New" pitchFamily="49" charset="0"/>
              </a:rPr>
              <a:t>It’s hard to say.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408" y="48598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u="sng" dirty="0" smtClean="0">
                <a:latin typeface="Courier New" pitchFamily="49" charset="0"/>
                <a:cs typeface="Courier New" pitchFamily="49" charset="0"/>
              </a:rPr>
              <a:t>Perhaps</a:t>
            </a:r>
            <a:endParaRPr lang="vi-VN" u="sng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amera.wav"/>
          </p:stSnd>
        </p:sndAc>
      </p:transition>
    </mc:Choice>
    <mc:Fallback xmlns="">
      <p:transition spd="med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2336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b. Read the conversation again and answer the questions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874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1. Where is Phong now?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9075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2. Where do the campers come from?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9156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3. What has Phong done so far?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7797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4. Why has he been able to improve his English?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7158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5. Who are in the same team with Phong?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51723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6. When can Nick see Phong?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47549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He is at an international summer camp in Singapore.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19557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They come from different countries.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2562706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They come from all over the world.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512" y="320368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He has made new friends, visited places, and taken part in diﬀerent activities.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40677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Because he uses English everyday with people from different countries.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507589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Two boys from Australia and a girl from the USA.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59492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-&gt; After July 15</a:t>
            </a:r>
            <a:r>
              <a:rPr lang="vi-VN" baseline="30000" dirty="0" smtClean="0">
                <a:latin typeface="Courier New" pitchFamily="49" charset="0"/>
                <a:cs typeface="Courier New" pitchFamily="49" charset="0"/>
              </a:rPr>
              <a:t>th</a:t>
            </a:r>
            <a:r>
              <a:rPr lang="vi-VN" dirty="0">
                <a:latin typeface="Courier New" pitchFamily="49" charset="0"/>
                <a:cs typeface="Courier New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2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ourier New" pitchFamily="49" charset="0"/>
                <a:cs typeface="Courier New" pitchFamily="49" charset="0"/>
              </a:rPr>
              <a:t>2. Complete the sentences with words/ phrases from the box.</a:t>
            </a:r>
            <a:endParaRPr lang="vi-V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05139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native speakers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11545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latin typeface="Courier New" pitchFamily="49" charset="0"/>
                <a:cs typeface="Courier New" pitchFamily="49" charset="0"/>
              </a:rPr>
              <a:t>o</a:t>
            </a:r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fficial language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484784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English speaking countries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76470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the USA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11545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summer camp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148478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ourier New" pitchFamily="49" charset="0"/>
                <a:cs typeface="Courier New" pitchFamily="49" charset="0"/>
              </a:rPr>
              <a:t>accents</a:t>
            </a:r>
            <a:endParaRPr lang="vi-VN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6512" y="2195572"/>
            <a:ext cx="918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1. Last year I had a wonderful time at a ____________ in Britain.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77163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2. The USA, thu United Kingdom and New Zealand are all ________________________.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70774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3. Australians are ________________ of English because they use it as their mother tongue.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" y="4499828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4. _________ is in the mid-north of America.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508518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5. Usually, people from different parts of a country speak their language with different __________.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5877272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6. English is an _________________ in countries like India, Malaysia and Singapore.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0.22847 0.7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3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26771 0.421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03542 0.227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48039 0.5423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10243 0.155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-0.16528 0.5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>
            <a:noAutofit/>
          </a:bodyPr>
          <a:lstStyle/>
          <a:p>
            <a:r>
              <a:rPr lang="vi-VN" sz="7200" dirty="0" smtClean="0">
                <a:solidFill>
                  <a:srgbClr val="00B050"/>
                </a:solidFill>
                <a:latin typeface="Gretoon Highlight" pitchFamily="2" charset="-93"/>
              </a:rPr>
              <a:t>G</a:t>
            </a:r>
            <a:r>
              <a:rPr lang="vi-VN" sz="7200" dirty="0" smtClean="0">
                <a:solidFill>
                  <a:srgbClr val="FF0000"/>
                </a:solidFill>
                <a:latin typeface="Gretoon Highlight" pitchFamily="2" charset="-93"/>
              </a:rPr>
              <a:t>A</a:t>
            </a:r>
            <a:r>
              <a:rPr lang="vi-VN" sz="7200" dirty="0" smtClean="0">
                <a:solidFill>
                  <a:srgbClr val="7030A0"/>
                </a:solidFill>
                <a:latin typeface="Gretoon Highlight" pitchFamily="2" charset="-93"/>
              </a:rPr>
              <a:t>M</a:t>
            </a:r>
            <a:r>
              <a:rPr lang="vi-VN" sz="7200" dirty="0" smtClean="0">
                <a:solidFill>
                  <a:srgbClr val="FFC000"/>
                </a:solidFill>
                <a:latin typeface="Gretoon Highlight" pitchFamily="2" charset="-93"/>
              </a:rPr>
              <a:t>E</a:t>
            </a:r>
            <a:endParaRPr lang="vi-VN" sz="7200" dirty="0">
              <a:solidFill>
                <a:srgbClr val="FFC000"/>
              </a:solidFill>
              <a:latin typeface="Gretoon Highlight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204864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Gretoon Highlight" pitchFamily="2" charset="-93"/>
              </a:rPr>
              <a:t>ABOUT ENGLISH SPEAKING COUNTRIES</a:t>
            </a:r>
            <a:endParaRPr lang="vi-VN" sz="4000" dirty="0">
              <a:solidFill>
                <a:srgbClr val="FF0000"/>
              </a:solidFill>
              <a:latin typeface="Gretoon Highlight" pitchFamily="2" charset="-93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339752" y="3861048"/>
            <a:ext cx="4464496" cy="194421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Gretoon Highlight" pitchFamily="2" charset="-93"/>
              </a:rPr>
              <a:t>LET’S PLAY!!</a:t>
            </a:r>
            <a:endParaRPr lang="vi-VN" dirty="0">
              <a:latin typeface="Gretoon Highligh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480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Kết quả hình ảnh cho macar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38337"/>
            <a:ext cx="1738211" cy="1738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1840" y="1239143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Courier New" pitchFamily="49" charset="0"/>
                <a:cs typeface="Courier New" pitchFamily="49" charset="0"/>
              </a:rPr>
              <a:t>macaron</a:t>
            </a:r>
            <a:endParaRPr lang="vi-VN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Kết quả hình ảnh cho eiff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280831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263691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FRANCE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30" name="Picture 6" descr="Kết quả hình ảnh cho EAS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94840"/>
            <a:ext cx="3248564" cy="32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4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ết quả hình ảnh cho đài lo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79" y="890529"/>
            <a:ext cx="1965029" cy="196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sữa tươi trân châu đường đ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17" y="3007490"/>
            <a:ext cx="2088233" cy="1851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6136" y="263691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TAIWAN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4" name="Picture 6" descr="Kết quả hình ảnh cho EAS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13" y="3284984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57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ourier New" pitchFamily="49" charset="0"/>
                <a:cs typeface="Courier New" pitchFamily="49" charset="0"/>
              </a:rPr>
              <a:t>Which countries is this?</a:t>
            </a:r>
            <a:endParaRPr lang="vi-VN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3568" y="1268760"/>
            <a:ext cx="432048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683568" y="3284984"/>
            <a:ext cx="7920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https://upload.wikimedia.org/wikipedia/commons/thumb/9/90/Lucas_Cranach_d.%C3%84._-_Martin_Luther%2C_1528_%28Veste_Coburg%29.jpg/150px-Lucas_Cranach_d.%C3%84._-_Martin_Luther%2C_1528_%28Veste_Coburg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38337"/>
            <a:ext cx="1296144" cy="204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1/10/Bundesarchiv_Bild_183-S33882%2C_Adolf_Hitler_retouched.jpg/150px-Bundesarchiv_Bild_183-S33882%2C_Adolf_Hitler_retouch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6" y="3140968"/>
            <a:ext cx="1428750" cy="2257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6136" y="26369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Courier New" pitchFamily="49" charset="0"/>
                <a:cs typeface="Courier New" pitchFamily="49" charset="0"/>
              </a:rPr>
              <a:t>GERMANY</a:t>
            </a:r>
            <a:endParaRPr lang="vi-VN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8" name="Picture 6" descr="Kết quả hình ảnh cho smil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04383"/>
            <a:ext cx="47529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65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397</Words>
  <Application>Microsoft Office PowerPoint</Application>
  <PresentationFormat>On-screen Show (4:3)</PresentationFormat>
  <Paragraphs>82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2020-01-08T12:52:47Z</dcterms:created>
  <dcterms:modified xsi:type="dcterms:W3CDTF">2020-01-13T23:42:26Z</dcterms:modified>
</cp:coreProperties>
</file>